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24eedf2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24eedf2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24eedf2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24eedf2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24eedf22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d24eedf22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24eedf2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24eedf2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8159445" y="4144200"/>
            <a:ext cx="984551" cy="999300"/>
          </a:xfrm>
          <a:prstGeom prst="rect">
            <a:avLst/>
          </a:prstGeom>
          <a:noFill/>
          <a:ln>
            <a:noFill/>
          </a:ln>
        </p:spPr>
      </p:pic>
      <p:sp>
        <p:nvSpPr>
          <p:cNvPr id="7" name="Google Shape;7;p1"/>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 name="Google Shape;8;p1"/>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2">
            <a:alphaModFix/>
          </a:blip>
          <a:srcRect b="0" l="0" r="0" t="0"/>
          <a:stretch/>
        </p:blipFill>
        <p:spPr>
          <a:xfrm>
            <a:off x="0" y="0"/>
            <a:ext cx="9144000" cy="571500"/>
          </a:xfrm>
          <a:prstGeom prst="rect">
            <a:avLst/>
          </a:prstGeom>
          <a:noFill/>
          <a:ln>
            <a:noFill/>
          </a:ln>
        </p:spPr>
      </p:pic>
      <p:pic>
        <p:nvPicPr>
          <p:cNvPr id="11" name="Google Shape;11;p1"/>
          <p:cNvPicPr preferRelativeResize="0"/>
          <p:nvPr/>
        </p:nvPicPr>
        <p:blipFill rotWithShape="1">
          <a:blip r:embed="rId3">
            <a:alphaModFix/>
          </a:blip>
          <a:srcRect b="0" l="0" r="0" t="0"/>
          <a:stretch/>
        </p:blipFill>
        <p:spPr>
          <a:xfrm>
            <a:off x="388600" y="65336"/>
            <a:ext cx="1913424" cy="4408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gao.gov/products/gao-24-107292" TargetMode="External"/><Relationship Id="rId4" Type="http://schemas.openxmlformats.org/officeDocument/2006/relationships/hyperlink" Target="https://ieeexplore.ieee.org/document/9105991" TargetMode="External"/><Relationship Id="rId5" Type="http://schemas.openxmlformats.org/officeDocument/2006/relationships/hyperlink" Target="https://www.pnas.org/doi/10.1073/pnas.211001311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kaggle.com/datasets/manjilkarki/deepfake-and-real-image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11700" y="826725"/>
            <a:ext cx="8520600" cy="317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400">
                <a:latin typeface="Times New Roman"/>
                <a:ea typeface="Times New Roman"/>
                <a:cs typeface="Times New Roman"/>
                <a:sym typeface="Times New Roman"/>
              </a:rPr>
              <a:t>Deepfake Detection</a:t>
            </a:r>
            <a:r>
              <a:rPr b="1" lang="en" sz="3400">
                <a:latin typeface="Times New Roman"/>
                <a:ea typeface="Times New Roman"/>
                <a:cs typeface="Times New Roman"/>
                <a:sym typeface="Times New Roman"/>
              </a:rPr>
              <a:t> </a:t>
            </a:r>
            <a:endParaRPr b="1" sz="3400">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3400">
              <a:latin typeface="Times New Roman"/>
              <a:ea typeface="Times New Roman"/>
              <a:cs typeface="Times New Roman"/>
              <a:sym typeface="Times New Roman"/>
            </a:endParaRPr>
          </a:p>
          <a:p>
            <a:pPr indent="0" lvl="0" marL="0" rtl="0" algn="l">
              <a:lnSpc>
                <a:spcPct val="100000"/>
              </a:lnSpc>
              <a:spcBef>
                <a:spcPts val="0"/>
              </a:spcBef>
              <a:spcAft>
                <a:spcPts val="0"/>
              </a:spcAft>
              <a:buSzPts val="5200"/>
              <a:buNone/>
            </a:pPr>
            <a:r>
              <a:t/>
            </a:r>
            <a:endParaRPr b="1" sz="3400">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rPr lang="en" sz="1800">
                <a:latin typeface="Times New Roman"/>
                <a:ea typeface="Times New Roman"/>
                <a:cs typeface="Times New Roman"/>
                <a:sym typeface="Times New Roman"/>
              </a:rPr>
              <a:t>Guidance</a:t>
            </a:r>
            <a:endParaRPr sz="1800">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rPr lang="en" sz="1800">
                <a:latin typeface="Times New Roman"/>
                <a:ea typeface="Times New Roman"/>
                <a:cs typeface="Times New Roman"/>
                <a:sym typeface="Times New Roman"/>
              </a:rPr>
              <a:t> under</a:t>
            </a:r>
            <a:r>
              <a:rPr b="1" lang="en"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rPr b="1" lang="en" sz="2000" u="sng">
                <a:latin typeface="Times New Roman"/>
                <a:ea typeface="Times New Roman"/>
                <a:cs typeface="Times New Roman"/>
                <a:sym typeface="Times New Roman"/>
              </a:rPr>
              <a:t>Prof. </a:t>
            </a:r>
            <a:r>
              <a:rPr b="1" lang="en" sz="2000" u="sng">
                <a:solidFill>
                  <a:srgbClr val="1F2328"/>
                </a:solidFill>
                <a:highlight>
                  <a:srgbClr val="FFFFFF"/>
                </a:highlight>
                <a:latin typeface="Times New Roman"/>
                <a:ea typeface="Times New Roman"/>
                <a:cs typeface="Times New Roman"/>
                <a:sym typeface="Times New Roman"/>
              </a:rPr>
              <a:t>Dr. Chaojie (Jay) Wang</a:t>
            </a:r>
            <a:endParaRPr b="1" sz="2000" u="sng">
              <a:latin typeface="Times New Roman"/>
              <a:ea typeface="Times New Roman"/>
              <a:cs typeface="Times New Roman"/>
              <a:sym typeface="Times New Roman"/>
            </a:endParaRPr>
          </a:p>
        </p:txBody>
      </p:sp>
      <p:sp>
        <p:nvSpPr>
          <p:cNvPr id="58" name="Google Shape;58;p13"/>
          <p:cNvSpPr txBox="1"/>
          <p:nvPr>
            <p:ph idx="1" type="subTitle"/>
          </p:nvPr>
        </p:nvSpPr>
        <p:spPr>
          <a:xfrm>
            <a:off x="4729650" y="4293775"/>
            <a:ext cx="4203000" cy="7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100">
                <a:solidFill>
                  <a:schemeClr val="dk1"/>
                </a:solidFill>
                <a:latin typeface="Times New Roman"/>
                <a:ea typeface="Times New Roman"/>
                <a:cs typeface="Times New Roman"/>
                <a:sym typeface="Times New Roman"/>
              </a:rPr>
              <a:t>By: </a:t>
            </a:r>
            <a:endParaRPr sz="21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2800"/>
              <a:buNone/>
            </a:pPr>
            <a:r>
              <a:rPr b="1" lang="en" sz="2100" u="sng">
                <a:solidFill>
                  <a:schemeClr val="dk1"/>
                </a:solidFill>
                <a:latin typeface="Times New Roman"/>
                <a:ea typeface="Times New Roman"/>
                <a:cs typeface="Times New Roman"/>
                <a:sym typeface="Times New Roman"/>
              </a:rPr>
              <a:t>Anuhya Reddy Surakanti</a:t>
            </a:r>
            <a:endParaRPr b="1" sz="2100" u="sng">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6027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ResNet</a:t>
            </a:r>
            <a:endParaRPr/>
          </a:p>
        </p:txBody>
      </p:sp>
      <p:sp>
        <p:nvSpPr>
          <p:cNvPr id="112" name="Google Shape;112;p22"/>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600"/>
              </a:spcBef>
              <a:spcAft>
                <a:spcPts val="0"/>
              </a:spcAft>
              <a:buClr>
                <a:srgbClr val="1F2328"/>
              </a:buClr>
              <a:buSzPts val="1800"/>
              <a:buFont typeface="Times New Roman"/>
              <a:buChar char="●"/>
            </a:pPr>
            <a:r>
              <a:rPr lang="en">
                <a:solidFill>
                  <a:srgbClr val="1F2328"/>
                </a:solidFill>
                <a:highlight>
                  <a:srgbClr val="FFFFFF"/>
                </a:highlight>
                <a:latin typeface="Times New Roman"/>
                <a:ea typeface="Times New Roman"/>
                <a:cs typeface="Times New Roman"/>
                <a:sym typeface="Times New Roman"/>
              </a:rPr>
              <a:t>ResNets (Residual Networks) are a type of deep learning technique that is particularly useful for picture recognition and processing applications. </a:t>
            </a:r>
            <a:endParaRPr>
              <a:solidFill>
                <a:srgbClr val="1F2328"/>
              </a:solidFill>
              <a:highlight>
                <a:srgbClr val="FFFFFF"/>
              </a:highlight>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rgbClr val="1F2328"/>
              </a:buClr>
              <a:buSzPts val="1800"/>
              <a:buFont typeface="Times New Roman"/>
              <a:buChar char="●"/>
            </a:pPr>
            <a:r>
              <a:rPr lang="en">
                <a:solidFill>
                  <a:srgbClr val="1F2328"/>
                </a:solidFill>
                <a:highlight>
                  <a:srgbClr val="FFFFFF"/>
                </a:highlight>
                <a:latin typeface="Times New Roman"/>
                <a:ea typeface="Times New Roman"/>
                <a:cs typeface="Times New Roman"/>
                <a:sym typeface="Times New Roman"/>
              </a:rPr>
              <a:t>ResNets are notable for their ability to train extremely deep networks without overfitting. ResNets are commonly utilized in keypoint detection activities. Keypoint detection is the process of identifying certain points on an object in a picture.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290375" y="867100"/>
            <a:ext cx="8375623" cy="2587775"/>
          </a:xfrm>
          <a:prstGeom prst="rect">
            <a:avLst/>
          </a:prstGeom>
          <a:noFill/>
          <a:ln>
            <a:noFill/>
          </a:ln>
        </p:spPr>
      </p:pic>
      <p:pic>
        <p:nvPicPr>
          <p:cNvPr id="118" name="Google Shape;118;p23"/>
          <p:cNvPicPr preferRelativeResize="0"/>
          <p:nvPr/>
        </p:nvPicPr>
        <p:blipFill>
          <a:blip r:embed="rId4">
            <a:alphaModFix/>
          </a:blip>
          <a:stretch>
            <a:fillRect/>
          </a:stretch>
        </p:blipFill>
        <p:spPr>
          <a:xfrm>
            <a:off x="418450" y="3643025"/>
            <a:ext cx="7020899" cy="120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725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VGG</a:t>
            </a:r>
            <a:endParaRPr/>
          </a:p>
        </p:txBody>
      </p:sp>
      <p:sp>
        <p:nvSpPr>
          <p:cNvPr id="124" name="Google Shape;124;p24"/>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1600"/>
              </a:spcAft>
              <a:buClr>
                <a:schemeClr val="dk1"/>
              </a:buClr>
              <a:buSzPts val="1100"/>
              <a:buFont typeface="Arial"/>
              <a:buNone/>
            </a:pPr>
            <a:r>
              <a:rPr lang="en">
                <a:solidFill>
                  <a:srgbClr val="1F2328"/>
                </a:solidFill>
                <a:highlight>
                  <a:srgbClr val="FFFFFF"/>
                </a:highlight>
                <a:latin typeface="Times New Roman"/>
                <a:ea typeface="Times New Roman"/>
                <a:cs typeface="Times New Roman"/>
                <a:sym typeface="Times New Roman"/>
              </a:rPr>
              <a:t>VGG is a convolutional neural network (CNN) that is noted for its simplicity and efficiency. VGGs typically consist of a series of convolutional and pooling layers, followed by a few fully linked layers.</a:t>
            </a:r>
            <a:endParaRPr sz="2600">
              <a:solidFill>
                <a:schemeClr val="dk1"/>
              </a:solidFill>
              <a:latin typeface="Times New Roman"/>
              <a:ea typeface="Times New Roman"/>
              <a:cs typeface="Times New Roman"/>
              <a:sym typeface="Times New Roman"/>
            </a:endParaRPr>
          </a:p>
        </p:txBody>
      </p:sp>
      <p:pic>
        <p:nvPicPr>
          <p:cNvPr id="125" name="Google Shape;125;p24"/>
          <p:cNvPicPr preferRelativeResize="0"/>
          <p:nvPr/>
        </p:nvPicPr>
        <p:blipFill>
          <a:blip r:embed="rId3">
            <a:alphaModFix/>
          </a:blip>
          <a:stretch>
            <a:fillRect/>
          </a:stretch>
        </p:blipFill>
        <p:spPr>
          <a:xfrm>
            <a:off x="1497700" y="2230725"/>
            <a:ext cx="5655874" cy="2962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88675" y="857250"/>
            <a:ext cx="8624499" cy="2537399"/>
          </a:xfrm>
          <a:prstGeom prst="rect">
            <a:avLst/>
          </a:prstGeom>
          <a:noFill/>
          <a:ln>
            <a:noFill/>
          </a:ln>
        </p:spPr>
      </p:pic>
      <p:pic>
        <p:nvPicPr>
          <p:cNvPr id="131" name="Google Shape;131;p25"/>
          <p:cNvPicPr preferRelativeResize="0"/>
          <p:nvPr/>
        </p:nvPicPr>
        <p:blipFill>
          <a:blip r:embed="rId4">
            <a:alphaModFix/>
          </a:blip>
          <a:stretch>
            <a:fillRect/>
          </a:stretch>
        </p:blipFill>
        <p:spPr>
          <a:xfrm>
            <a:off x="152400" y="3616024"/>
            <a:ext cx="8839204" cy="8847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p:txBody>
      </p:sp>
      <p:sp>
        <p:nvSpPr>
          <p:cNvPr id="137" name="Google Shape;137;p26"/>
          <p:cNvSpPr txBox="1"/>
          <p:nvPr>
            <p:ph idx="1" type="body"/>
          </p:nvPr>
        </p:nvSpPr>
        <p:spPr>
          <a:xfrm>
            <a:off x="390525" y="1222450"/>
            <a:ext cx="8595900" cy="3474300"/>
          </a:xfrm>
          <a:prstGeom prst="rect">
            <a:avLst/>
          </a:prstGeom>
          <a:noFill/>
          <a:ln>
            <a:noFill/>
          </a:ln>
        </p:spPr>
        <p:txBody>
          <a:bodyPr anchorCtr="0" anchor="t" bIns="91425" lIns="91425" spcFirstLastPara="1" rIns="91425" wrap="square" tIns="91425">
            <a:noAutofit/>
          </a:bodyPr>
          <a:lstStyle/>
          <a:p>
            <a:pPr indent="-381000" lvl="0" marL="457200" marR="457200" rtl="0" algn="l">
              <a:lnSpc>
                <a:spcPct val="150000"/>
              </a:lnSpc>
              <a:spcBef>
                <a:spcPts val="3500"/>
              </a:spcBef>
              <a:spcAft>
                <a:spcPts val="0"/>
              </a:spcAft>
              <a:buClr>
                <a:schemeClr val="dk1"/>
              </a:buClr>
              <a:buSzPts val="2400"/>
              <a:buFont typeface="Times New Roman"/>
              <a:buChar char="●"/>
            </a:pPr>
            <a:r>
              <a:rPr lang="en">
                <a:solidFill>
                  <a:srgbClr val="1F2328"/>
                </a:solidFill>
                <a:highlight>
                  <a:srgbClr val="FFFFFF"/>
                </a:highlight>
                <a:latin typeface="Times New Roman"/>
                <a:ea typeface="Times New Roman"/>
                <a:cs typeface="Times New Roman"/>
                <a:sym typeface="Times New Roman"/>
              </a:rPr>
              <a:t>The three models are evaluated on the test and validation datasets and the accuracy</a:t>
            </a:r>
            <a:r>
              <a:rPr lang="en">
                <a:solidFill>
                  <a:srgbClr val="1F2328"/>
                </a:solidFill>
                <a:highlight>
                  <a:srgbClr val="FFFFFF"/>
                </a:highlight>
                <a:latin typeface="Times New Roman"/>
                <a:ea typeface="Times New Roman"/>
                <a:cs typeface="Times New Roman"/>
                <a:sym typeface="Times New Roman"/>
              </a:rPr>
              <a:t> obtained from both are compared among the three models.</a:t>
            </a:r>
            <a:endParaRPr>
              <a:solidFill>
                <a:srgbClr val="1F2328"/>
              </a:solidFill>
              <a:highlight>
                <a:srgbClr val="FFFFFF"/>
              </a:highlight>
              <a:latin typeface="Times New Roman"/>
              <a:ea typeface="Times New Roman"/>
              <a:cs typeface="Times New Roman"/>
              <a:sym typeface="Times New Roman"/>
            </a:endParaRPr>
          </a:p>
          <a:p>
            <a:pPr indent="0" lvl="0" marL="457200" marR="457200" rtl="0" algn="l">
              <a:lnSpc>
                <a:spcPct val="150000"/>
              </a:lnSpc>
              <a:spcBef>
                <a:spcPts val="35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457200" rtl="0" algn="l">
              <a:lnSpc>
                <a:spcPct val="115000"/>
              </a:lnSpc>
              <a:spcBef>
                <a:spcPts val="1600"/>
              </a:spcBef>
              <a:spcAft>
                <a:spcPts val="0"/>
              </a:spcAft>
              <a:buSzPts val="1800"/>
              <a:buNone/>
            </a:pPr>
            <a:r>
              <a:t/>
            </a:r>
            <a:endParaRPr>
              <a:solidFill>
                <a:schemeClr val="dk1"/>
              </a:solidFill>
            </a:endParaRPr>
          </a:p>
          <a:p>
            <a:pPr indent="0" lvl="0" marL="457200" rtl="0" algn="l">
              <a:lnSpc>
                <a:spcPct val="115000"/>
              </a:lnSpc>
              <a:spcBef>
                <a:spcPts val="1600"/>
              </a:spcBef>
              <a:spcAft>
                <a:spcPts val="1600"/>
              </a:spcAft>
              <a:buSzPts val="1800"/>
              <a:buNone/>
            </a:pPr>
            <a:r>
              <a:t/>
            </a:r>
            <a:endParaRPr>
              <a:solidFill>
                <a:schemeClr val="dk1"/>
              </a:solidFill>
            </a:endParaRPr>
          </a:p>
        </p:txBody>
      </p:sp>
      <p:pic>
        <p:nvPicPr>
          <p:cNvPr id="138" name="Google Shape;138;p26"/>
          <p:cNvPicPr preferRelativeResize="0"/>
          <p:nvPr/>
        </p:nvPicPr>
        <p:blipFill>
          <a:blip r:embed="rId3">
            <a:alphaModFix/>
          </a:blip>
          <a:stretch>
            <a:fillRect/>
          </a:stretch>
        </p:blipFill>
        <p:spPr>
          <a:xfrm>
            <a:off x="1773613" y="2331976"/>
            <a:ext cx="5596775" cy="2811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449650" y="410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Streamlit Application</a:t>
            </a:r>
            <a:endParaRPr>
              <a:latin typeface="Times New Roman"/>
              <a:ea typeface="Times New Roman"/>
              <a:cs typeface="Times New Roman"/>
              <a:sym typeface="Times New Roman"/>
            </a:endParaRPr>
          </a:p>
        </p:txBody>
      </p:sp>
      <p:sp>
        <p:nvSpPr>
          <p:cNvPr id="144" name="Google Shape;144;p27"/>
          <p:cNvSpPr txBox="1"/>
          <p:nvPr>
            <p:ph idx="1" type="body"/>
          </p:nvPr>
        </p:nvSpPr>
        <p:spPr>
          <a:xfrm>
            <a:off x="311700" y="1222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7"/>
          <p:cNvPicPr preferRelativeResize="0"/>
          <p:nvPr/>
        </p:nvPicPr>
        <p:blipFill>
          <a:blip r:embed="rId3">
            <a:alphaModFix/>
          </a:blip>
          <a:stretch>
            <a:fillRect/>
          </a:stretch>
        </p:blipFill>
        <p:spPr>
          <a:xfrm>
            <a:off x="203325" y="842925"/>
            <a:ext cx="3432601" cy="4237149"/>
          </a:xfrm>
          <a:prstGeom prst="rect">
            <a:avLst/>
          </a:prstGeom>
          <a:noFill/>
          <a:ln>
            <a:noFill/>
          </a:ln>
        </p:spPr>
      </p:pic>
      <p:pic>
        <p:nvPicPr>
          <p:cNvPr id="146" name="Google Shape;146;p27"/>
          <p:cNvPicPr preferRelativeResize="0"/>
          <p:nvPr/>
        </p:nvPicPr>
        <p:blipFill>
          <a:blip r:embed="rId4">
            <a:alphaModFix/>
          </a:blip>
          <a:stretch>
            <a:fillRect/>
          </a:stretch>
        </p:blipFill>
        <p:spPr>
          <a:xfrm>
            <a:off x="5211175" y="924475"/>
            <a:ext cx="2898200" cy="411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200">
                <a:latin typeface="Times New Roman"/>
                <a:ea typeface="Times New Roman"/>
                <a:cs typeface="Times New Roman"/>
                <a:sym typeface="Times New Roman"/>
              </a:rPr>
              <a:t>References</a:t>
            </a:r>
            <a:endParaRPr b="1" sz="3200">
              <a:latin typeface="Times New Roman"/>
              <a:ea typeface="Times New Roman"/>
              <a:cs typeface="Times New Roman"/>
              <a:sym typeface="Times New Roman"/>
            </a:endParaRPr>
          </a:p>
        </p:txBody>
      </p:sp>
      <p:sp>
        <p:nvSpPr>
          <p:cNvPr id="152" name="Google Shape;152;p28"/>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1.</a:t>
            </a:r>
            <a:r>
              <a:rPr lang="en" u="sng">
                <a:solidFill>
                  <a:schemeClr val="hlink"/>
                </a:solidFill>
                <a:hlinkClick r:id="rId3"/>
              </a:rPr>
              <a:t>https://www.gao.gov/products/gao-24-107292</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2. </a:t>
            </a:r>
            <a:r>
              <a:rPr lang="en" u="sng">
                <a:solidFill>
                  <a:schemeClr val="hlink"/>
                </a:solidFill>
                <a:hlinkClick r:id="rId4"/>
              </a:rPr>
              <a:t>https://ieeexplore.ieee.org/document/9105991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3. </a:t>
            </a:r>
            <a:r>
              <a:rPr lang="en" u="sng">
                <a:solidFill>
                  <a:schemeClr val="hlink"/>
                </a:solidFill>
                <a:hlinkClick r:id="rId5"/>
              </a:rPr>
              <a:t>https://www.pnas.org/doi/10.1073/pnas.2110013119</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600">
                <a:latin typeface="Times New Roman"/>
                <a:ea typeface="Times New Roman"/>
                <a:cs typeface="Times New Roman"/>
                <a:sym typeface="Times New Roman"/>
              </a:rPr>
              <a:t>Contents</a:t>
            </a:r>
            <a:endParaRPr b="1" sz="3600">
              <a:latin typeface="Times New Roman"/>
              <a:ea typeface="Times New Roman"/>
              <a:cs typeface="Times New Roman"/>
              <a:sym typeface="Times New Roman"/>
            </a:endParaRPr>
          </a:p>
        </p:txBody>
      </p:sp>
      <p:sp>
        <p:nvSpPr>
          <p:cNvPr id="64" name="Google Shape;64;p14"/>
          <p:cNvSpPr txBox="1"/>
          <p:nvPr>
            <p:ph idx="1" type="body"/>
          </p:nvPr>
        </p:nvSpPr>
        <p:spPr>
          <a:xfrm>
            <a:off x="311700" y="1472600"/>
            <a:ext cx="8520600" cy="31662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Introduction</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Objectives</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Data</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Models Applied</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Results</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Streamlit Application</a:t>
            </a:r>
            <a:endParaRPr b="1" sz="1900">
              <a:solidFill>
                <a:schemeClr val="dk1"/>
              </a:solidFill>
              <a:latin typeface="Times New Roman"/>
              <a:ea typeface="Times New Roman"/>
              <a:cs typeface="Times New Roman"/>
              <a:sym typeface="Times New Roman"/>
            </a:endParaRPr>
          </a:p>
          <a:p>
            <a:pPr indent="-349250" lvl="0" marL="457200" rtl="0" algn="l">
              <a:lnSpc>
                <a:spcPct val="115000"/>
              </a:lnSpc>
              <a:spcBef>
                <a:spcPts val="0"/>
              </a:spcBef>
              <a:spcAft>
                <a:spcPts val="0"/>
              </a:spcAft>
              <a:buClr>
                <a:schemeClr val="dk1"/>
              </a:buClr>
              <a:buSzPts val="1900"/>
              <a:buFont typeface="Times New Roman"/>
              <a:buAutoNum type="arabicPeriod"/>
            </a:pPr>
            <a:r>
              <a:rPr b="1" lang="en" sz="1900">
                <a:solidFill>
                  <a:schemeClr val="dk1"/>
                </a:solidFill>
                <a:latin typeface="Times New Roman"/>
                <a:ea typeface="Times New Roman"/>
                <a:cs typeface="Times New Roman"/>
                <a:sym typeface="Times New Roman"/>
              </a:rPr>
              <a:t>References</a:t>
            </a:r>
            <a:endParaRPr b="1" sz="19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SzPts val="1800"/>
              <a:buNone/>
            </a:pPr>
            <a:r>
              <a:t/>
            </a:r>
            <a:endParaRPr b="1" sz="19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200">
                <a:latin typeface="Times New Roman"/>
                <a:ea typeface="Times New Roman"/>
                <a:cs typeface="Times New Roman"/>
                <a:sym typeface="Times New Roman"/>
              </a:rPr>
              <a:t>Introduction</a:t>
            </a:r>
            <a:endParaRPr b="1" sz="3200">
              <a:latin typeface="Times New Roman"/>
              <a:ea typeface="Times New Roman"/>
              <a:cs typeface="Times New Roman"/>
              <a:sym typeface="Times New Roman"/>
            </a:endParaRPr>
          </a:p>
        </p:txBody>
      </p:sp>
      <p:sp>
        <p:nvSpPr>
          <p:cNvPr id="70" name="Google Shape;70;p15"/>
          <p:cNvSpPr txBox="1"/>
          <p:nvPr>
            <p:ph idx="1" type="body"/>
          </p:nvPr>
        </p:nvSpPr>
        <p:spPr>
          <a:xfrm>
            <a:off x="288900" y="1468775"/>
            <a:ext cx="8566200" cy="3438300"/>
          </a:xfrm>
          <a:prstGeom prst="rect">
            <a:avLst/>
          </a:prstGeom>
          <a:noFill/>
          <a:ln>
            <a:noFill/>
          </a:ln>
        </p:spPr>
        <p:txBody>
          <a:bodyPr anchorCtr="0" anchor="t" bIns="91425" lIns="91425" spcFirstLastPara="1" rIns="91425" wrap="square" tIns="91425">
            <a:noAutofit/>
          </a:bodyPr>
          <a:lstStyle/>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The challenge of identifying fake photos or videos created with deep learning techniques is called DeepFake Detection. </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Deepfakes are produced by manipulating or replacing certain elements of an original video or image, like a person's face, using machine learning algorithms. </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Finding these kind of alterations and differentiating them from authentic videos or images is the aim of deepfake detection.</a:t>
            </a:r>
            <a:endParaRPr sz="2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200">
                <a:latin typeface="Times New Roman"/>
                <a:ea typeface="Times New Roman"/>
                <a:cs typeface="Times New Roman"/>
                <a:sym typeface="Times New Roman"/>
              </a:rPr>
              <a:t>Objective</a:t>
            </a:r>
            <a:endParaRPr b="1" sz="3200">
              <a:latin typeface="Times New Roman"/>
              <a:ea typeface="Times New Roman"/>
              <a:cs typeface="Times New Roman"/>
              <a:sym typeface="Times New Roman"/>
            </a:endParaRPr>
          </a:p>
        </p:txBody>
      </p:sp>
      <p:sp>
        <p:nvSpPr>
          <p:cNvPr id="76" name="Google Shape;76;p16"/>
          <p:cNvSpPr txBox="1"/>
          <p:nvPr>
            <p:ph idx="1" type="body"/>
          </p:nvPr>
        </p:nvSpPr>
        <p:spPr>
          <a:xfrm>
            <a:off x="311700" y="1370250"/>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The main aim of the project is to apply the following models on the dataset and evaluate the accuracy of each model on validation and test datasets and observe which model is best fit for the dataset:</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spcBef>
                <a:spcPts val="0"/>
              </a:spcBef>
              <a:spcAft>
                <a:spcPts val="0"/>
              </a:spcAft>
              <a:buClr>
                <a:srgbClr val="1F2328"/>
              </a:buClr>
              <a:buSzPts val="1900"/>
              <a:buFont typeface="Times New Roman"/>
              <a:buAutoNum type="alphaLcParenR"/>
            </a:pPr>
            <a:r>
              <a:rPr lang="en" sz="1900">
                <a:solidFill>
                  <a:srgbClr val="1F2328"/>
                </a:solidFill>
                <a:highlight>
                  <a:srgbClr val="FFFFFF"/>
                </a:highlight>
                <a:latin typeface="Times New Roman"/>
                <a:ea typeface="Times New Roman"/>
                <a:cs typeface="Times New Roman"/>
                <a:sym typeface="Times New Roman"/>
              </a:rPr>
              <a:t>Convolutional Neural Networks</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spcBef>
                <a:spcPts val="0"/>
              </a:spcBef>
              <a:spcAft>
                <a:spcPts val="0"/>
              </a:spcAft>
              <a:buClr>
                <a:srgbClr val="1F2328"/>
              </a:buClr>
              <a:buSzPts val="1900"/>
              <a:buFont typeface="Times New Roman"/>
              <a:buAutoNum type="alphaLcParenR"/>
            </a:pPr>
            <a:r>
              <a:rPr lang="en" sz="1900">
                <a:solidFill>
                  <a:srgbClr val="1F2328"/>
                </a:solidFill>
                <a:highlight>
                  <a:srgbClr val="FFFFFF"/>
                </a:highlight>
                <a:latin typeface="Times New Roman"/>
                <a:ea typeface="Times New Roman"/>
                <a:cs typeface="Times New Roman"/>
                <a:sym typeface="Times New Roman"/>
              </a:rPr>
              <a:t>ResNet</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spcBef>
                <a:spcPts val="0"/>
              </a:spcBef>
              <a:spcAft>
                <a:spcPts val="0"/>
              </a:spcAft>
              <a:buClr>
                <a:srgbClr val="1F2328"/>
              </a:buClr>
              <a:buSzPts val="1900"/>
              <a:buFont typeface="Times New Roman"/>
              <a:buAutoNum type="alphaLcParenR"/>
            </a:pPr>
            <a:r>
              <a:rPr lang="en" sz="1900">
                <a:solidFill>
                  <a:srgbClr val="1F2328"/>
                </a:solidFill>
                <a:highlight>
                  <a:srgbClr val="FFFFFF"/>
                </a:highlight>
                <a:latin typeface="Times New Roman"/>
                <a:ea typeface="Times New Roman"/>
                <a:cs typeface="Times New Roman"/>
                <a:sym typeface="Times New Roman"/>
              </a:rPr>
              <a:t>VGG</a:t>
            </a:r>
            <a:endParaRPr sz="1900">
              <a:solidFill>
                <a:srgbClr val="1F2328"/>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5558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200">
                <a:latin typeface="Times New Roman"/>
                <a:ea typeface="Times New Roman"/>
                <a:cs typeface="Times New Roman"/>
                <a:sym typeface="Times New Roman"/>
              </a:rPr>
              <a:t>Data </a:t>
            </a:r>
            <a:endParaRPr b="1" sz="3200">
              <a:latin typeface="Times New Roman"/>
              <a:ea typeface="Times New Roman"/>
              <a:cs typeface="Times New Roman"/>
              <a:sym typeface="Times New Roman"/>
            </a:endParaRPr>
          </a:p>
        </p:txBody>
      </p:sp>
      <p:sp>
        <p:nvSpPr>
          <p:cNvPr id="82" name="Google Shape;82;p17"/>
          <p:cNvSpPr txBox="1"/>
          <p:nvPr>
            <p:ph idx="1" type="body"/>
          </p:nvPr>
        </p:nvSpPr>
        <p:spPr>
          <a:xfrm>
            <a:off x="311700" y="1292900"/>
            <a:ext cx="8520600" cy="3416400"/>
          </a:xfrm>
          <a:prstGeom prst="rect">
            <a:avLst/>
          </a:prstGeom>
          <a:noFill/>
          <a:ln>
            <a:noFill/>
          </a:ln>
        </p:spPr>
        <p:txBody>
          <a:bodyPr anchorCtr="0" anchor="t" bIns="91425" lIns="91425" spcFirstLastPara="1" rIns="91425" wrap="square" tIns="91425">
            <a:noAutofit/>
          </a:bodyPr>
          <a:lstStyle/>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Dataset is obtained from the source Kaggle: "</a:t>
            </a:r>
            <a:r>
              <a:rPr lang="en" sz="1950" u="sng">
                <a:solidFill>
                  <a:schemeClr val="hlink"/>
                </a:solidFill>
                <a:highlight>
                  <a:schemeClr val="lt1"/>
                </a:highlight>
                <a:latin typeface="Times New Roman"/>
                <a:ea typeface="Times New Roman"/>
                <a:cs typeface="Times New Roman"/>
                <a:sym typeface="Times New Roman"/>
                <a:hlinkClick r:id="rId3"/>
              </a:rPr>
              <a:t>https://www.kaggle.com/datasets/manjilkarki/deepfake-and-real-images/data</a:t>
            </a:r>
            <a:r>
              <a:rPr lang="en" sz="1950">
                <a:solidFill>
                  <a:schemeClr val="dk1"/>
                </a:solidFill>
                <a:highlight>
                  <a:schemeClr val="lt1"/>
                </a:highlight>
                <a:latin typeface="Times New Roman"/>
                <a:ea typeface="Times New Roman"/>
                <a:cs typeface="Times New Roman"/>
                <a:sym typeface="Times New Roman"/>
              </a:rPr>
              <a:t>"</a:t>
            </a:r>
            <a:endParaRPr sz="1950">
              <a:solidFill>
                <a:schemeClr val="dk1"/>
              </a:solidFill>
              <a:highlight>
                <a:schemeClr val="lt1"/>
              </a:highlight>
              <a:latin typeface="Times New Roman"/>
              <a:ea typeface="Times New Roman"/>
              <a:cs typeface="Times New Roman"/>
              <a:sym typeface="Times New Roman"/>
            </a:endParaRPr>
          </a:p>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Dataset contains Train, Validation and Test Images along with annotations.</a:t>
            </a:r>
            <a:endParaRPr sz="1950">
              <a:solidFill>
                <a:schemeClr val="dk1"/>
              </a:solidFill>
              <a:highlight>
                <a:schemeClr val="lt1"/>
              </a:highlight>
              <a:latin typeface="Times New Roman"/>
              <a:ea typeface="Times New Roman"/>
              <a:cs typeface="Times New Roman"/>
              <a:sym typeface="Times New Roman"/>
            </a:endParaRPr>
          </a:p>
          <a:p>
            <a:pPr indent="-352425" lvl="0" marL="457200" rtl="0" algn="l">
              <a:lnSpc>
                <a:spcPct val="135714"/>
              </a:lnSpc>
              <a:spcBef>
                <a:spcPts val="0"/>
              </a:spcBef>
              <a:spcAft>
                <a:spcPts val="0"/>
              </a:spcAft>
              <a:buClr>
                <a:schemeClr val="dk1"/>
              </a:buClr>
              <a:buSzPts val="1950"/>
              <a:buFont typeface="Times New Roman"/>
              <a:buChar char="●"/>
            </a:pPr>
            <a:r>
              <a:rPr lang="en" sz="1950">
                <a:solidFill>
                  <a:schemeClr val="dk1"/>
                </a:solidFill>
                <a:highlight>
                  <a:schemeClr val="lt1"/>
                </a:highlight>
                <a:latin typeface="Times New Roman"/>
                <a:ea typeface="Times New Roman"/>
                <a:cs typeface="Times New Roman"/>
                <a:sym typeface="Times New Roman"/>
              </a:rPr>
              <a:t> </a:t>
            </a:r>
            <a:r>
              <a:rPr lang="en" sz="1900">
                <a:solidFill>
                  <a:schemeClr val="dk1"/>
                </a:solidFill>
                <a:highlight>
                  <a:srgbClr val="FFFFFF"/>
                </a:highlight>
                <a:latin typeface="Times New Roman"/>
                <a:ea typeface="Times New Roman"/>
                <a:cs typeface="Times New Roman"/>
                <a:sym typeface="Times New Roman"/>
              </a:rPr>
              <a:t>This dataset is designed with face-wise rich annotations explicitly for face forgery detection and segmentation. </a:t>
            </a:r>
            <a:endParaRPr sz="175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 type="body"/>
          </p:nvPr>
        </p:nvSpPr>
        <p:spPr>
          <a:xfrm>
            <a:off x="311700" y="1222450"/>
            <a:ext cx="8520600" cy="3416400"/>
          </a:xfrm>
          <a:prstGeom prst="rect">
            <a:avLst/>
          </a:prstGeom>
          <a:noFill/>
          <a:ln>
            <a:noFill/>
          </a:ln>
        </p:spPr>
        <p:txBody>
          <a:bodyPr anchorCtr="0" anchor="t" bIns="91425" lIns="91425" spcFirstLastPara="1" rIns="91425" wrap="square" tIns="91425">
            <a:noAutofit/>
          </a:bodyPr>
          <a:lstStyle/>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There are two classes: Fake and Real.</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The size of the dataset is 46.7MB</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There are 610 training images </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900 validation images </a:t>
            </a:r>
            <a:endParaRPr sz="1900">
              <a:solidFill>
                <a:srgbClr val="1F2328"/>
              </a:solidFill>
              <a:highlight>
                <a:srgbClr val="FFFFFF"/>
              </a:highlight>
              <a:latin typeface="Times New Roman"/>
              <a:ea typeface="Times New Roman"/>
              <a:cs typeface="Times New Roman"/>
              <a:sym typeface="Times New Roman"/>
            </a:endParaRPr>
          </a:p>
          <a:p>
            <a:pPr indent="-349250" lvl="0" marL="457200" rtl="0" algn="l">
              <a:lnSpc>
                <a:spcPct val="135714"/>
              </a:lnSpc>
              <a:spcBef>
                <a:spcPts val="0"/>
              </a:spcBef>
              <a:spcAft>
                <a:spcPts val="0"/>
              </a:spcAft>
              <a:buClr>
                <a:srgbClr val="1F2328"/>
              </a:buClr>
              <a:buSzPts val="1900"/>
              <a:buFont typeface="Times New Roman"/>
              <a:buChar char="●"/>
            </a:pPr>
            <a:r>
              <a:rPr lang="en" sz="1900">
                <a:solidFill>
                  <a:srgbClr val="1F2328"/>
                </a:solidFill>
                <a:highlight>
                  <a:srgbClr val="FFFFFF"/>
                </a:highlight>
                <a:latin typeface="Times New Roman"/>
                <a:ea typeface="Times New Roman"/>
                <a:cs typeface="Times New Roman"/>
                <a:sym typeface="Times New Roman"/>
              </a:rPr>
              <a:t>2410 test samples</a:t>
            </a:r>
            <a:endParaRPr sz="19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Preprocessing</a:t>
            </a:r>
            <a:endParaRPr/>
          </a:p>
        </p:txBody>
      </p:sp>
      <p:sp>
        <p:nvSpPr>
          <p:cNvPr id="93" name="Google Shape;93;p19"/>
          <p:cNvSpPr txBox="1"/>
          <p:nvPr>
            <p:ph idx="1" type="body"/>
          </p:nvPr>
        </p:nvSpPr>
        <p:spPr>
          <a:xfrm>
            <a:off x="311700" y="1133750"/>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Dataset is downloaded in the form of images and its respective labels.</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SzPts val="1800"/>
              <a:buNone/>
            </a:pPr>
            <a:r>
              <a:rPr lang="en">
                <a:solidFill>
                  <a:schemeClr val="dk1"/>
                </a:solidFill>
                <a:latin typeface="Times New Roman"/>
                <a:ea typeface="Times New Roman"/>
                <a:cs typeface="Times New Roman"/>
                <a:sym typeface="Times New Roman"/>
              </a:rPr>
              <a:t>Ex:  real_290.jpg</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SzPts val="1800"/>
              <a:buNone/>
            </a:pPr>
            <a:r>
              <a:t/>
            </a:r>
            <a:endParaRPr>
              <a:solidFill>
                <a:schemeClr val="dk1"/>
              </a:solidFill>
            </a:endParaRPr>
          </a:p>
          <a:p>
            <a:pPr indent="0" lvl="0" marL="457200" rtl="0" algn="l">
              <a:lnSpc>
                <a:spcPct val="115000"/>
              </a:lnSpc>
              <a:spcBef>
                <a:spcPts val="1600"/>
              </a:spcBef>
              <a:spcAft>
                <a:spcPts val="0"/>
              </a:spcAft>
              <a:buNone/>
            </a:pPr>
            <a:r>
              <a:t/>
            </a:r>
            <a:endParaRPr>
              <a:solidFill>
                <a:schemeClr val="dk1"/>
              </a:solidFill>
            </a:endParaRPr>
          </a:p>
          <a:p>
            <a:pPr indent="-342900" lvl="0" marL="457200" rtl="0" algn="l">
              <a:lnSpc>
                <a:spcPct val="115000"/>
              </a:lnSpc>
              <a:spcBef>
                <a:spcPts val="1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Each label represents whether the image is real or fake.</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1600"/>
              </a:spcBef>
              <a:spcAft>
                <a:spcPts val="0"/>
              </a:spcAft>
              <a:buClr>
                <a:schemeClr val="dk1"/>
              </a:buClr>
              <a:buSzPts val="1800"/>
              <a:buFont typeface="Times New Roman"/>
              <a:buChar char="●"/>
            </a:pPr>
            <a:r>
              <a:rPr lang="en">
                <a:solidFill>
                  <a:srgbClr val="1F2328"/>
                </a:solidFill>
                <a:highlight>
                  <a:srgbClr val="FFFFFF"/>
                </a:highlight>
                <a:latin typeface="Times New Roman"/>
                <a:ea typeface="Times New Roman"/>
                <a:cs typeface="Times New Roman"/>
                <a:sym typeface="Times New Roman"/>
              </a:rPr>
              <a:t>All images in the dataset are preprocessed and resized to a resolution of 256 x 256 image of a human face which is either real or fake.</a:t>
            </a:r>
            <a:endParaRPr>
              <a:solidFill>
                <a:schemeClr val="dk1"/>
              </a:solidFill>
              <a:latin typeface="Times New Roman"/>
              <a:ea typeface="Times New Roman"/>
              <a:cs typeface="Times New Roman"/>
              <a:sym typeface="Times New Roman"/>
            </a:endParaRPr>
          </a:p>
        </p:txBody>
      </p:sp>
      <p:pic>
        <p:nvPicPr>
          <p:cNvPr id="94" name="Google Shape;94;p19"/>
          <p:cNvPicPr preferRelativeResize="0"/>
          <p:nvPr/>
        </p:nvPicPr>
        <p:blipFill>
          <a:blip r:embed="rId3">
            <a:alphaModFix/>
          </a:blip>
          <a:stretch>
            <a:fillRect/>
          </a:stretch>
        </p:blipFill>
        <p:spPr>
          <a:xfrm>
            <a:off x="3340300" y="1656675"/>
            <a:ext cx="1495100" cy="1495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649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500">
                <a:latin typeface="Times New Roman"/>
                <a:ea typeface="Times New Roman"/>
                <a:cs typeface="Times New Roman"/>
                <a:sym typeface="Times New Roman"/>
              </a:rPr>
              <a:t>Models Applied</a:t>
            </a:r>
            <a:endParaRPr sz="2500">
              <a:latin typeface="Times New Roman"/>
              <a:ea typeface="Times New Roman"/>
              <a:cs typeface="Times New Roman"/>
              <a:sym typeface="Times New Roman"/>
            </a:endParaRPr>
          </a:p>
          <a:p>
            <a:pPr indent="0" lvl="0" marL="0" rtl="0" algn="l">
              <a:lnSpc>
                <a:spcPct val="100000"/>
              </a:lnSpc>
              <a:spcBef>
                <a:spcPts val="0"/>
              </a:spcBef>
              <a:spcAft>
                <a:spcPts val="0"/>
              </a:spcAft>
              <a:buSzPts val="2800"/>
              <a:buNone/>
            </a:pPr>
            <a:r>
              <a:rPr lang="en" sz="2500">
                <a:latin typeface="Times New Roman"/>
                <a:ea typeface="Times New Roman"/>
                <a:cs typeface="Times New Roman"/>
                <a:sym typeface="Times New Roman"/>
              </a:rPr>
              <a:t>CNN :</a:t>
            </a:r>
            <a:endParaRPr sz="2500">
              <a:latin typeface="Times New Roman"/>
              <a:ea typeface="Times New Roman"/>
              <a:cs typeface="Times New Roman"/>
              <a:sym typeface="Times New Roman"/>
            </a:endParaRPr>
          </a:p>
        </p:txBody>
      </p:sp>
      <p:sp>
        <p:nvSpPr>
          <p:cNvPr id="100" name="Google Shape;100;p20"/>
          <p:cNvSpPr txBox="1"/>
          <p:nvPr>
            <p:ph idx="1" type="body"/>
          </p:nvPr>
        </p:nvSpPr>
        <p:spPr>
          <a:xfrm>
            <a:off x="252600" y="159902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a:solidFill>
                  <a:srgbClr val="1F2328"/>
                </a:solidFill>
                <a:highlight>
                  <a:srgbClr val="FFFFFF"/>
                </a:highlight>
                <a:latin typeface="Times New Roman"/>
                <a:ea typeface="Times New Roman"/>
                <a:cs typeface="Times New Roman"/>
                <a:sym typeface="Times New Roman"/>
              </a:rPr>
              <a:t>A Convolutional Neural Network (CNN) is a deep learning method that is especially useful for picture detection and processing. It consists of several layers, including convolutional, pooling, and fully linked layers. </a:t>
            </a:r>
            <a:endParaRPr>
              <a:solidFill>
                <a:srgbClr val="1F2328"/>
              </a:solidFill>
              <a:highlight>
                <a:srgbClr val="FFFFFF"/>
              </a:highlight>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a:solidFill>
                  <a:srgbClr val="1F2328"/>
                </a:solidFill>
                <a:highlight>
                  <a:srgbClr val="FFFFFF"/>
                </a:highlight>
                <a:latin typeface="Times New Roman"/>
                <a:ea typeface="Times New Roman"/>
                <a:cs typeface="Times New Roman"/>
                <a:sym typeface="Times New Roman"/>
              </a:rPr>
              <a:t>CNN design is inspired by visual processing in the human brain, making it ideal for collecting hierarchical patterns and spatial connections inside images. CNNs are widely used in areas such as image classification, object detection, facial recognition, and medical image analysis.</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1F2328"/>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rgbClr val="1F2328"/>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1"/>
          <p:cNvPicPr preferRelativeResize="0"/>
          <p:nvPr/>
        </p:nvPicPr>
        <p:blipFill>
          <a:blip r:embed="rId3">
            <a:alphaModFix/>
          </a:blip>
          <a:stretch>
            <a:fillRect/>
          </a:stretch>
        </p:blipFill>
        <p:spPr>
          <a:xfrm>
            <a:off x="277975" y="863550"/>
            <a:ext cx="8453126" cy="2553825"/>
          </a:xfrm>
          <a:prstGeom prst="rect">
            <a:avLst/>
          </a:prstGeom>
          <a:noFill/>
          <a:ln>
            <a:noFill/>
          </a:ln>
        </p:spPr>
      </p:pic>
      <p:pic>
        <p:nvPicPr>
          <p:cNvPr id="106" name="Google Shape;106;p21"/>
          <p:cNvPicPr preferRelativeResize="0"/>
          <p:nvPr/>
        </p:nvPicPr>
        <p:blipFill>
          <a:blip r:embed="rId4">
            <a:alphaModFix/>
          </a:blip>
          <a:stretch>
            <a:fillRect/>
          </a:stretch>
        </p:blipFill>
        <p:spPr>
          <a:xfrm>
            <a:off x="277975" y="3468425"/>
            <a:ext cx="7829424" cy="128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